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16"/>
  </p:notesMasterIdLst>
  <p:sldIdLst>
    <p:sldId id="256" r:id="rId5"/>
    <p:sldId id="261" r:id="rId6"/>
    <p:sldId id="311" r:id="rId7"/>
    <p:sldId id="262" r:id="rId8"/>
    <p:sldId id="267" r:id="rId9"/>
    <p:sldId id="264" r:id="rId10"/>
    <p:sldId id="314" r:id="rId11"/>
    <p:sldId id="313" r:id="rId12"/>
    <p:sldId id="265" r:id="rId13"/>
    <p:sldId id="312" r:id="rId14"/>
    <p:sldId id="285" r:id="rId15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Manrope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6276B-CD99-0777-B790-A3AC970FEE2E}" v="956" dt="2024-03-20T18:33:47.018"/>
    <p1510:client id="{AAFF1AF8-AE9B-CE3C-49BF-0A9FE76E8421}" v="1109" dt="2024-03-20T14:40:46.248"/>
    <p1510:client id="{E8D132B6-BC79-5255-3A44-74373B719A4B}" v="570" dt="2024-03-20T14:32:39.637"/>
    <p1510:client id="{F632137B-393E-7737-A50D-6D69BFA0A903}" v="322" dt="2024-03-20T18:47:28.203"/>
  </p1510:revLst>
</p1510:revInfo>
</file>

<file path=ppt/tableStyles.xml><?xml version="1.0" encoding="utf-8"?>
<a:tblStyleLst xmlns:a="http://schemas.openxmlformats.org/drawingml/2006/main" def="{1335BC18-0A97-45A1-8F23-7D2ECEA836D0}">
  <a:tblStyle styleId="{1335BC18-0A97-45A1-8F23-7D2ECEA836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54B3E6-D0E9-4635-A002-0E36A7A0C5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9e6868ae15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9e6868ae15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0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9e6868ae15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9e6868ae15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93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9e6868ae15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9e6868ae15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605025"/>
            <a:ext cx="4897500" cy="16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750" y="2388125"/>
            <a:ext cx="3898800" cy="45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996900" y="3499425"/>
            <a:ext cx="4225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3996875" y="938625"/>
            <a:ext cx="42255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96200" y="889163"/>
            <a:ext cx="2984100" cy="22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796200" y="3117588"/>
            <a:ext cx="29841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>
            <a:spLocks noGrp="1"/>
          </p:cNvSpPr>
          <p:nvPr>
            <p:ph type="pic" idx="2"/>
          </p:nvPr>
        </p:nvSpPr>
        <p:spPr>
          <a:xfrm>
            <a:off x="5117575" y="708475"/>
            <a:ext cx="3392100" cy="3451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6" name="Google Shape;96;p15"/>
          <p:cNvGrpSpPr/>
          <p:nvPr/>
        </p:nvGrpSpPr>
        <p:grpSpPr>
          <a:xfrm flipH="1">
            <a:off x="280988" y="255748"/>
            <a:ext cx="8557008" cy="4738561"/>
            <a:chOff x="1192826" y="530150"/>
            <a:chExt cx="5917710" cy="3277013"/>
          </a:xfrm>
        </p:grpSpPr>
        <p:sp>
          <p:nvSpPr>
            <p:cNvPr id="97" name="Google Shape;97;p15"/>
            <p:cNvSpPr/>
            <p:nvPr/>
          </p:nvSpPr>
          <p:spPr>
            <a:xfrm>
              <a:off x="2951848" y="557150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728856" y="3676452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192826" y="2392939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948925" y="102163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257089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336321" y="1288178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691021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872400" y="1367900"/>
            <a:ext cx="29265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872400" y="2470350"/>
            <a:ext cx="29265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468072" y="255579"/>
            <a:ext cx="8475088" cy="4677774"/>
            <a:chOff x="468072" y="331779"/>
            <a:chExt cx="8475088" cy="4677774"/>
          </a:xfrm>
        </p:grpSpPr>
        <p:sp>
          <p:nvSpPr>
            <p:cNvPr id="110" name="Google Shape;110;p16"/>
            <p:cNvSpPr/>
            <p:nvPr/>
          </p:nvSpPr>
          <p:spPr>
            <a:xfrm rot="10800000">
              <a:off x="468072" y="1532285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 rot="10800000">
              <a:off x="5455853" y="331779"/>
              <a:ext cx="40604" cy="39563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 rot="10800000">
              <a:off x="8142755" y="4933048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 rot="10800000">
              <a:off x="8864035" y="1697185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 rot="10800000">
              <a:off x="1766077" y="4887221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 rot="10800000">
              <a:off x="2081394" y="461926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5553850" y="1448150"/>
            <a:ext cx="2630400" cy="11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5553975" y="25465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 rot="10800000" flipH="1">
            <a:off x="285643" y="322430"/>
            <a:ext cx="8641778" cy="4415197"/>
            <a:chOff x="1171353" y="707663"/>
            <a:chExt cx="5976333" cy="3053386"/>
          </a:xfrm>
        </p:grpSpPr>
        <p:sp>
          <p:nvSpPr>
            <p:cNvPr id="120" name="Google Shape;120;p17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71353" y="304014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6442584" y="359743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061286" y="1375006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1396550" y="1421450"/>
            <a:ext cx="2751600" cy="12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1396550" y="2546550"/>
            <a:ext cx="27516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8"/>
          <p:cNvGrpSpPr/>
          <p:nvPr/>
        </p:nvGrpSpPr>
        <p:grpSpPr>
          <a:xfrm>
            <a:off x="392468" y="322430"/>
            <a:ext cx="8196384" cy="4454246"/>
            <a:chOff x="1245229" y="707663"/>
            <a:chExt cx="5668315" cy="3080392"/>
          </a:xfrm>
        </p:grpSpPr>
        <p:sp>
          <p:nvSpPr>
            <p:cNvPr id="129" name="Google Shape;129;p18"/>
            <p:cNvSpPr/>
            <p:nvPr/>
          </p:nvSpPr>
          <p:spPr>
            <a:xfrm>
              <a:off x="1245229" y="326030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6885824" y="3761054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366800" y="445025"/>
            <a:ext cx="405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4366788" y="3592150"/>
            <a:ext cx="4057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2"/>
          </p:nvPr>
        </p:nvSpPr>
        <p:spPr>
          <a:xfrm>
            <a:off x="4366788" y="2124775"/>
            <a:ext cx="4057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3"/>
          </p:nvPr>
        </p:nvSpPr>
        <p:spPr>
          <a:xfrm>
            <a:off x="4366801" y="1637150"/>
            <a:ext cx="4057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4"/>
          </p:nvPr>
        </p:nvSpPr>
        <p:spPr>
          <a:xfrm>
            <a:off x="4366790" y="3104525"/>
            <a:ext cx="4057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4786697" y="1406325"/>
            <a:ext cx="3123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2"/>
          </p:nvPr>
        </p:nvSpPr>
        <p:spPr>
          <a:xfrm>
            <a:off x="1167900" y="1406325"/>
            <a:ext cx="3123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156043" y="255748"/>
            <a:ext cx="8766403" cy="4738561"/>
            <a:chOff x="1134423" y="530150"/>
            <a:chExt cx="6062519" cy="3277013"/>
          </a:xfrm>
        </p:grpSpPr>
        <p:sp>
          <p:nvSpPr>
            <p:cNvPr id="143" name="Google Shape;143;p20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34423" y="263383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7110543" y="165818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3940906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"/>
          </p:nvPr>
        </p:nvSpPr>
        <p:spPr>
          <a:xfrm>
            <a:off x="4946989" y="2599823"/>
            <a:ext cx="267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2"/>
          </p:nvPr>
        </p:nvSpPr>
        <p:spPr>
          <a:xfrm>
            <a:off x="1521300" y="2599823"/>
            <a:ext cx="267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3"/>
          </p:nvPr>
        </p:nvSpPr>
        <p:spPr>
          <a:xfrm>
            <a:off x="1521300" y="2112200"/>
            <a:ext cx="2675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4"/>
          </p:nvPr>
        </p:nvSpPr>
        <p:spPr>
          <a:xfrm>
            <a:off x="4946993" y="2112200"/>
            <a:ext cx="2675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>
            <a:off x="280988" y="287407"/>
            <a:ext cx="8566343" cy="4653284"/>
            <a:chOff x="280988" y="236742"/>
            <a:chExt cx="8566343" cy="4653284"/>
          </a:xfrm>
        </p:grpSpPr>
        <p:sp>
          <p:nvSpPr>
            <p:cNvPr id="159" name="Google Shape;159;p21"/>
            <p:cNvSpPr/>
            <p:nvPr/>
          </p:nvSpPr>
          <p:spPr>
            <a:xfrm rot="10800000">
              <a:off x="812476" y="236742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 rot="10800000">
              <a:off x="280988" y="1199155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 rot="10800000">
              <a:off x="8645513" y="2719395"/>
              <a:ext cx="40083" cy="38521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 rot="10800000">
              <a:off x="1274572" y="4621267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 rot="10800000">
              <a:off x="8497277" y="4835888"/>
              <a:ext cx="55700" cy="54138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 rot="10800000">
              <a:off x="8767685" y="1690770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937626" y="27213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2"/>
          </p:nvPr>
        </p:nvSpPr>
        <p:spPr>
          <a:xfrm>
            <a:off x="3484347" y="27213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3"/>
          </p:nvPr>
        </p:nvSpPr>
        <p:spPr>
          <a:xfrm>
            <a:off x="6031074" y="27213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4"/>
          </p:nvPr>
        </p:nvSpPr>
        <p:spPr>
          <a:xfrm>
            <a:off x="937625" y="22667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5"/>
          </p:nvPr>
        </p:nvSpPr>
        <p:spPr>
          <a:xfrm>
            <a:off x="3484350" y="22667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6"/>
          </p:nvPr>
        </p:nvSpPr>
        <p:spPr>
          <a:xfrm>
            <a:off x="6031075" y="22667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 rot="10800000">
            <a:off x="281147" y="290405"/>
            <a:ext cx="8563358" cy="4604327"/>
            <a:chOff x="281147" y="230915"/>
            <a:chExt cx="8563358" cy="4604327"/>
          </a:xfrm>
        </p:grpSpPr>
        <p:sp>
          <p:nvSpPr>
            <p:cNvPr id="174" name="Google Shape;174;p22"/>
            <p:cNvSpPr/>
            <p:nvPr/>
          </p:nvSpPr>
          <p:spPr>
            <a:xfrm rot="10800000">
              <a:off x="1568146" y="230915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 rot="10800000">
              <a:off x="281147" y="1063296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 rot="10800000">
              <a:off x="8804422" y="536948"/>
              <a:ext cx="40083" cy="38521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 rot="10800000">
              <a:off x="4823828" y="272289"/>
              <a:ext cx="40604" cy="39563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 rot="10800000">
              <a:off x="8685755" y="3983358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 rot="10800000">
              <a:off x="6339111" y="4781104"/>
              <a:ext cx="55700" cy="54138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"/>
          </p:nvPr>
        </p:nvSpPr>
        <p:spPr>
          <a:xfrm>
            <a:off x="713225" y="167614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2"/>
          </p:nvPr>
        </p:nvSpPr>
        <p:spPr>
          <a:xfrm>
            <a:off x="713225" y="283812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3"/>
          </p:nvPr>
        </p:nvSpPr>
        <p:spPr>
          <a:xfrm>
            <a:off x="713225" y="400010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4"/>
          </p:nvPr>
        </p:nvSpPr>
        <p:spPr>
          <a:xfrm>
            <a:off x="713233" y="124755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5"/>
          </p:nvPr>
        </p:nvSpPr>
        <p:spPr>
          <a:xfrm>
            <a:off x="713233" y="240953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6"/>
          </p:nvPr>
        </p:nvSpPr>
        <p:spPr>
          <a:xfrm>
            <a:off x="713233" y="357151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442700" cy="1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779825" y="2096959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779825" y="3430064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3"/>
          </p:nvPr>
        </p:nvSpPr>
        <p:spPr>
          <a:xfrm>
            <a:off x="779841" y="1750513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4"/>
          </p:nvPr>
        </p:nvSpPr>
        <p:spPr>
          <a:xfrm>
            <a:off x="779841" y="3083618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5"/>
          </p:nvPr>
        </p:nvSpPr>
        <p:spPr>
          <a:xfrm>
            <a:off x="4691550" y="2096970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6"/>
          </p:nvPr>
        </p:nvSpPr>
        <p:spPr>
          <a:xfrm>
            <a:off x="4691566" y="1750523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7"/>
          </p:nvPr>
        </p:nvSpPr>
        <p:spPr>
          <a:xfrm>
            <a:off x="4691550" y="3430075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8"/>
          </p:nvPr>
        </p:nvSpPr>
        <p:spPr>
          <a:xfrm>
            <a:off x="4691566" y="3083629"/>
            <a:ext cx="3672600" cy="4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 rot="10800000">
            <a:off x="359424" y="247348"/>
            <a:ext cx="8554182" cy="4681728"/>
            <a:chOff x="1020641" y="707663"/>
            <a:chExt cx="5915755" cy="3237709"/>
          </a:xfrm>
        </p:grpSpPr>
        <p:sp>
          <p:nvSpPr>
            <p:cNvPr id="199" name="Google Shape;199;p24"/>
            <p:cNvSpPr/>
            <p:nvPr/>
          </p:nvSpPr>
          <p:spPr>
            <a:xfrm>
              <a:off x="1020641" y="279013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245229" y="326030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6885824" y="3761054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849997" y="215747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4433160" y="39180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170500" y="768324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389935" y="707663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1"/>
          </p:nvPr>
        </p:nvSpPr>
        <p:spPr>
          <a:xfrm>
            <a:off x="1989363" y="2093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2"/>
          </p:nvPr>
        </p:nvSpPr>
        <p:spPr>
          <a:xfrm>
            <a:off x="5176441" y="20935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3"/>
          </p:nvPr>
        </p:nvSpPr>
        <p:spPr>
          <a:xfrm>
            <a:off x="1989363" y="3526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4"/>
          </p:nvPr>
        </p:nvSpPr>
        <p:spPr>
          <a:xfrm>
            <a:off x="5176441" y="35269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5"/>
          </p:nvPr>
        </p:nvSpPr>
        <p:spPr>
          <a:xfrm>
            <a:off x="1989375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subTitle" idx="6"/>
          </p:nvPr>
        </p:nvSpPr>
        <p:spPr>
          <a:xfrm>
            <a:off x="1989375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7"/>
          </p:nvPr>
        </p:nvSpPr>
        <p:spPr>
          <a:xfrm>
            <a:off x="5176450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8"/>
          </p:nvPr>
        </p:nvSpPr>
        <p:spPr>
          <a:xfrm>
            <a:off x="5176450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6" name="Google Shape;216;p25"/>
          <p:cNvGrpSpPr/>
          <p:nvPr/>
        </p:nvGrpSpPr>
        <p:grpSpPr>
          <a:xfrm>
            <a:off x="472027" y="255748"/>
            <a:ext cx="8325476" cy="4652889"/>
            <a:chOff x="472027" y="255748"/>
            <a:chExt cx="8325476" cy="4652889"/>
          </a:xfrm>
        </p:grpSpPr>
        <p:grpSp>
          <p:nvGrpSpPr>
            <p:cNvPr id="217" name="Google Shape;217;p25"/>
            <p:cNvGrpSpPr/>
            <p:nvPr/>
          </p:nvGrpSpPr>
          <p:grpSpPr>
            <a:xfrm>
              <a:off x="472027" y="255748"/>
              <a:ext cx="8325476" cy="4652886"/>
              <a:chOff x="472027" y="255748"/>
              <a:chExt cx="8325476" cy="4652886"/>
            </a:xfrm>
          </p:grpSpPr>
          <p:sp>
            <p:nvSpPr>
              <p:cNvPr id="218" name="Google Shape;218;p25"/>
              <p:cNvSpPr/>
              <p:nvPr/>
            </p:nvSpPr>
            <p:spPr>
              <a:xfrm>
                <a:off x="472027" y="4114740"/>
                <a:ext cx="79125" cy="77563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49" extrusionOk="0">
                    <a:moveTo>
                      <a:pt x="152" y="75"/>
                    </a:moveTo>
                    <a:cubicBezTo>
                      <a:pt x="152" y="116"/>
                      <a:pt x="118" y="149"/>
                      <a:pt x="76" y="149"/>
                    </a:cubicBezTo>
                    <a:cubicBezTo>
                      <a:pt x="34" y="149"/>
                      <a:pt x="0" y="116"/>
                      <a:pt x="0" y="75"/>
                    </a:cubicBezTo>
                    <a:cubicBezTo>
                      <a:pt x="0" y="34"/>
                      <a:pt x="34" y="0"/>
                      <a:pt x="76" y="0"/>
                    </a:cubicBezTo>
                    <a:cubicBezTo>
                      <a:pt x="118" y="0"/>
                      <a:pt x="152" y="34"/>
                      <a:pt x="152" y="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8625" rIns="90000" bIns="86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5"/>
              <p:cNvSpPr/>
              <p:nvPr/>
            </p:nvSpPr>
            <p:spPr>
              <a:xfrm>
                <a:off x="8672568" y="1250627"/>
                <a:ext cx="124934" cy="12233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35" extrusionOk="0">
                    <a:moveTo>
                      <a:pt x="132" y="235"/>
                    </a:moveTo>
                    <a:cubicBezTo>
                      <a:pt x="66" y="241"/>
                      <a:pt x="8" y="193"/>
                      <a:pt x="1" y="129"/>
                    </a:cubicBezTo>
                    <a:cubicBezTo>
                      <a:pt x="-6" y="64"/>
                      <a:pt x="43" y="7"/>
                      <a:pt x="109" y="1"/>
                    </a:cubicBezTo>
                    <a:cubicBezTo>
                      <a:pt x="174" y="-6"/>
                      <a:pt x="233" y="41"/>
                      <a:pt x="240" y="106"/>
                    </a:cubicBezTo>
                    <a:cubicBezTo>
                      <a:pt x="247" y="170"/>
                      <a:pt x="198" y="228"/>
                      <a:pt x="132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39600" rIns="90000" bIns="396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>
                <a:off x="5642967" y="4869072"/>
                <a:ext cx="40604" cy="39563"/>
              </a:xfrm>
              <a:custGeom>
                <a:avLst/>
                <a:gdLst/>
                <a:ahLst/>
                <a:cxnLst/>
                <a:rect l="l" t="t" r="r" b="b"/>
                <a:pathLst>
                  <a:path w="78" h="76" extrusionOk="0">
                    <a:moveTo>
                      <a:pt x="78" y="35"/>
                    </a:moveTo>
                    <a:cubicBezTo>
                      <a:pt x="80" y="55"/>
                      <a:pt x="64" y="74"/>
                      <a:pt x="43" y="76"/>
                    </a:cubicBezTo>
                    <a:cubicBezTo>
                      <a:pt x="22" y="78"/>
                      <a:pt x="3" y="63"/>
                      <a:pt x="1" y="42"/>
                    </a:cubicBezTo>
                    <a:cubicBezTo>
                      <a:pt x="-1" y="21"/>
                      <a:pt x="15" y="3"/>
                      <a:pt x="36" y="1"/>
                    </a:cubicBezTo>
                    <a:cubicBezTo>
                      <a:pt x="57" y="-1"/>
                      <a:pt x="76" y="14"/>
                      <a:pt x="78" y="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>
                <a:off x="7510510" y="255748"/>
                <a:ext cx="40083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77" h="75" extrusionOk="0">
                    <a:moveTo>
                      <a:pt x="77" y="34"/>
                    </a:moveTo>
                    <a:cubicBezTo>
                      <a:pt x="79" y="54"/>
                      <a:pt x="64" y="73"/>
                      <a:pt x="43" y="75"/>
                    </a:cubicBezTo>
                    <a:cubicBezTo>
                      <a:pt x="22" y="77"/>
                      <a:pt x="3" y="62"/>
                      <a:pt x="1" y="41"/>
                    </a:cubicBezTo>
                    <a:cubicBezTo>
                      <a:pt x="-2" y="21"/>
                      <a:pt x="14" y="2"/>
                      <a:pt x="35" y="0"/>
                    </a:cubicBezTo>
                    <a:cubicBezTo>
                      <a:pt x="56" y="-2"/>
                      <a:pt x="75" y="13"/>
                      <a:pt x="77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483738" y="1055507"/>
                <a:ext cx="55700" cy="54138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04" extrusionOk="0">
                    <a:moveTo>
                      <a:pt x="107" y="47"/>
                    </a:moveTo>
                    <a:cubicBezTo>
                      <a:pt x="110" y="76"/>
                      <a:pt x="88" y="101"/>
                      <a:pt x="59" y="104"/>
                    </a:cubicBezTo>
                    <a:cubicBezTo>
                      <a:pt x="29" y="107"/>
                      <a:pt x="4" y="86"/>
                      <a:pt x="1" y="57"/>
                    </a:cubicBezTo>
                    <a:cubicBezTo>
                      <a:pt x="-2" y="28"/>
                      <a:pt x="19" y="3"/>
                      <a:pt x="49" y="0"/>
                    </a:cubicBezTo>
                    <a:cubicBezTo>
                      <a:pt x="78" y="-3"/>
                      <a:pt x="104" y="18"/>
                      <a:pt x="107" y="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" name="Google Shape;223;p25"/>
            <p:cNvSpPr/>
            <p:nvPr/>
          </p:nvSpPr>
          <p:spPr>
            <a:xfrm>
              <a:off x="3404609" y="4831074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1"/>
          </p:nvPr>
        </p:nvSpPr>
        <p:spPr>
          <a:xfrm>
            <a:off x="2351425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2"/>
          </p:nvPr>
        </p:nvSpPr>
        <p:spPr>
          <a:xfrm>
            <a:off x="4821273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3"/>
          </p:nvPr>
        </p:nvSpPr>
        <p:spPr>
          <a:xfrm>
            <a:off x="1114550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4"/>
          </p:nvPr>
        </p:nvSpPr>
        <p:spPr>
          <a:xfrm>
            <a:off x="3584398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5"/>
          </p:nvPr>
        </p:nvSpPr>
        <p:spPr>
          <a:xfrm>
            <a:off x="6054247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ubTitle" idx="6"/>
          </p:nvPr>
        </p:nvSpPr>
        <p:spPr>
          <a:xfrm>
            <a:off x="2349925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7"/>
          </p:nvPr>
        </p:nvSpPr>
        <p:spPr>
          <a:xfrm>
            <a:off x="4819773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8"/>
          </p:nvPr>
        </p:nvSpPr>
        <p:spPr>
          <a:xfrm>
            <a:off x="1113050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9"/>
          </p:nvPr>
        </p:nvSpPr>
        <p:spPr>
          <a:xfrm>
            <a:off x="3582898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subTitle" idx="13"/>
          </p:nvPr>
        </p:nvSpPr>
        <p:spPr>
          <a:xfrm>
            <a:off x="6052747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6" name="Google Shape;236;p26"/>
          <p:cNvGrpSpPr/>
          <p:nvPr/>
        </p:nvGrpSpPr>
        <p:grpSpPr>
          <a:xfrm>
            <a:off x="365438" y="248207"/>
            <a:ext cx="8378786" cy="4746103"/>
            <a:chOff x="1192826" y="524934"/>
            <a:chExt cx="5794458" cy="3282229"/>
          </a:xfrm>
        </p:grpSpPr>
        <p:sp>
          <p:nvSpPr>
            <p:cNvPr id="237" name="Google Shape;237;p26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429652" y="3720736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192826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3940906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904473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00706" y="524934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6932204" y="1974843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1"/>
          </p:nvPr>
        </p:nvSpPr>
        <p:spPr>
          <a:xfrm>
            <a:off x="1112600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2"/>
          </p:nvPr>
        </p:nvSpPr>
        <p:spPr>
          <a:xfrm>
            <a:off x="3582448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3"/>
          </p:nvPr>
        </p:nvSpPr>
        <p:spPr>
          <a:xfrm>
            <a:off x="1112600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"/>
          </p:nvPr>
        </p:nvSpPr>
        <p:spPr>
          <a:xfrm>
            <a:off x="3582448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5"/>
          </p:nvPr>
        </p:nvSpPr>
        <p:spPr>
          <a:xfrm>
            <a:off x="6052297" y="19424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6"/>
          </p:nvPr>
        </p:nvSpPr>
        <p:spPr>
          <a:xfrm>
            <a:off x="6052297" y="352827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subTitle" idx="7"/>
          </p:nvPr>
        </p:nvSpPr>
        <p:spPr>
          <a:xfrm>
            <a:off x="1111100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ubTitle" idx="8"/>
          </p:nvPr>
        </p:nvSpPr>
        <p:spPr>
          <a:xfrm>
            <a:off x="3580948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ubTitle" idx="9"/>
          </p:nvPr>
        </p:nvSpPr>
        <p:spPr>
          <a:xfrm>
            <a:off x="6050797" y="1612902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ubTitle" idx="13"/>
          </p:nvPr>
        </p:nvSpPr>
        <p:spPr>
          <a:xfrm>
            <a:off x="1111100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ubTitle" idx="14"/>
          </p:nvPr>
        </p:nvSpPr>
        <p:spPr>
          <a:xfrm>
            <a:off x="3580948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ubTitle" idx="15"/>
          </p:nvPr>
        </p:nvSpPr>
        <p:spPr>
          <a:xfrm>
            <a:off x="6050797" y="319747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58" name="Google Shape;258;p27"/>
          <p:cNvGrpSpPr/>
          <p:nvPr/>
        </p:nvGrpSpPr>
        <p:grpSpPr>
          <a:xfrm flipH="1">
            <a:off x="280988" y="255748"/>
            <a:ext cx="8641459" cy="4738561"/>
            <a:chOff x="1134423" y="530150"/>
            <a:chExt cx="5976113" cy="3277013"/>
          </a:xfrm>
        </p:grpSpPr>
        <p:sp>
          <p:nvSpPr>
            <p:cNvPr id="259" name="Google Shape;259;p27"/>
            <p:cNvSpPr/>
            <p:nvPr/>
          </p:nvSpPr>
          <p:spPr>
            <a:xfrm>
              <a:off x="1754908" y="3707409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134423" y="1137293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7005149" y="1447395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940906" y="3779803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26830" y="557161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title" hasCustomPrompt="1"/>
          </p:nvPr>
        </p:nvSpPr>
        <p:spPr>
          <a:xfrm>
            <a:off x="886950" y="705766"/>
            <a:ext cx="411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8"/>
          <p:cNvSpPr txBox="1">
            <a:spLocks noGrp="1"/>
          </p:cNvSpPr>
          <p:nvPr>
            <p:ph type="subTitle" idx="1"/>
          </p:nvPr>
        </p:nvSpPr>
        <p:spPr>
          <a:xfrm>
            <a:off x="886950" y="1435333"/>
            <a:ext cx="4119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title" idx="2" hasCustomPrompt="1"/>
          </p:nvPr>
        </p:nvSpPr>
        <p:spPr>
          <a:xfrm>
            <a:off x="886950" y="2003470"/>
            <a:ext cx="411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28"/>
          <p:cNvSpPr txBox="1">
            <a:spLocks noGrp="1"/>
          </p:cNvSpPr>
          <p:nvPr>
            <p:ph type="subTitle" idx="3"/>
          </p:nvPr>
        </p:nvSpPr>
        <p:spPr>
          <a:xfrm>
            <a:off x="886950" y="2735608"/>
            <a:ext cx="4119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 idx="4" hasCustomPrompt="1"/>
          </p:nvPr>
        </p:nvSpPr>
        <p:spPr>
          <a:xfrm>
            <a:off x="886950" y="3301175"/>
            <a:ext cx="4119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u="sng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8"/>
          <p:cNvSpPr txBox="1">
            <a:spLocks noGrp="1"/>
          </p:cNvSpPr>
          <p:nvPr>
            <p:ph type="subTitle" idx="5"/>
          </p:nvPr>
        </p:nvSpPr>
        <p:spPr>
          <a:xfrm>
            <a:off x="886950" y="4035884"/>
            <a:ext cx="41190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4665275" y="2110025"/>
            <a:ext cx="366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 hasCustomPrompt="1"/>
          </p:nvPr>
        </p:nvSpPr>
        <p:spPr>
          <a:xfrm>
            <a:off x="6965975" y="789861"/>
            <a:ext cx="1359300" cy="106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u="sng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1"/>
          </p:nvPr>
        </p:nvSpPr>
        <p:spPr>
          <a:xfrm>
            <a:off x="5829575" y="2938950"/>
            <a:ext cx="2495700" cy="67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2336550" y="2325750"/>
            <a:ext cx="447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2" hasCustomPrompt="1"/>
          </p:nvPr>
        </p:nvSpPr>
        <p:spPr>
          <a:xfrm>
            <a:off x="3836250" y="1018450"/>
            <a:ext cx="1471500" cy="106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u="sng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1"/>
          </p:nvPr>
        </p:nvSpPr>
        <p:spPr>
          <a:xfrm>
            <a:off x="3221100" y="3167549"/>
            <a:ext cx="2701800" cy="67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1"/>
          <p:cNvGrpSpPr/>
          <p:nvPr/>
        </p:nvGrpSpPr>
        <p:grpSpPr>
          <a:xfrm>
            <a:off x="280968" y="278426"/>
            <a:ext cx="8666403" cy="4694568"/>
            <a:chOff x="1220817" y="514466"/>
            <a:chExt cx="5993363" cy="3246589"/>
          </a:xfrm>
        </p:grpSpPr>
        <p:sp>
          <p:nvSpPr>
            <p:cNvPr id="286" name="Google Shape;286;p31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32"/>
          <p:cNvGrpSpPr/>
          <p:nvPr/>
        </p:nvGrpSpPr>
        <p:grpSpPr>
          <a:xfrm rot="10800000">
            <a:off x="280968" y="202226"/>
            <a:ext cx="8666403" cy="4694568"/>
            <a:chOff x="1220817" y="514466"/>
            <a:chExt cx="5993363" cy="3246589"/>
          </a:xfrm>
        </p:grpSpPr>
        <p:sp>
          <p:nvSpPr>
            <p:cNvPr id="298" name="Google Shape;298;p32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3045055" y="3674409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713275" y="47917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1"/>
          </p:nvPr>
        </p:nvSpPr>
        <p:spPr>
          <a:xfrm>
            <a:off x="713225" y="16890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713225" y="3459550"/>
            <a:ext cx="34275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200" b="1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5830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392894" y="331948"/>
            <a:ext cx="8499058" cy="4503364"/>
            <a:chOff x="1298220" y="530150"/>
            <a:chExt cx="5877634" cy="3114360"/>
          </a:xfrm>
        </p:grpSpPr>
        <p:sp>
          <p:nvSpPr>
            <p:cNvPr id="25" name="Google Shape;25;p5"/>
            <p:cNvSpPr/>
            <p:nvPr/>
          </p:nvSpPr>
          <p:spPr>
            <a:xfrm>
              <a:off x="2816457" y="3537233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7148134" y="1382199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1298220" y="2848956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220500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1389935" y="918451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4979109" y="3590870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4"/>
          <p:cNvGrpSpPr/>
          <p:nvPr/>
        </p:nvGrpSpPr>
        <p:grpSpPr>
          <a:xfrm rot="10800000">
            <a:off x="280968" y="250412"/>
            <a:ext cx="8666403" cy="4694568"/>
            <a:chOff x="1220817" y="514466"/>
            <a:chExt cx="5993363" cy="3246589"/>
          </a:xfrm>
        </p:grpSpPr>
        <p:sp>
          <p:nvSpPr>
            <p:cNvPr id="313" name="Google Shape;313;p34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5"/>
          <p:cNvGrpSpPr/>
          <p:nvPr/>
        </p:nvGrpSpPr>
        <p:grpSpPr>
          <a:xfrm flipH="1">
            <a:off x="280968" y="202226"/>
            <a:ext cx="8666403" cy="4694568"/>
            <a:chOff x="1220817" y="514466"/>
            <a:chExt cx="5993363" cy="3246589"/>
          </a:xfrm>
        </p:grpSpPr>
        <p:sp>
          <p:nvSpPr>
            <p:cNvPr id="324" name="Google Shape;324;p35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6"/>
          <p:cNvGrpSpPr/>
          <p:nvPr/>
        </p:nvGrpSpPr>
        <p:grpSpPr>
          <a:xfrm flipH="1">
            <a:off x="280968" y="233069"/>
            <a:ext cx="8666403" cy="4694568"/>
            <a:chOff x="1220817" y="514466"/>
            <a:chExt cx="5993363" cy="3246589"/>
          </a:xfrm>
        </p:grpSpPr>
        <p:sp>
          <p:nvSpPr>
            <p:cNvPr id="34" name="Google Shape;34;p6"/>
            <p:cNvSpPr/>
            <p:nvPr/>
          </p:nvSpPr>
          <p:spPr>
            <a:xfrm>
              <a:off x="1284714" y="2625087"/>
              <a:ext cx="54720" cy="53640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1220817" y="850069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7082816" y="3233132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1298220" y="2182151"/>
              <a:ext cx="27720" cy="26640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7127780" y="981974"/>
              <a:ext cx="86400" cy="84600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3203147" y="3621712"/>
              <a:ext cx="28080" cy="27360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3427554" y="530150"/>
              <a:ext cx="27720" cy="27000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1716387" y="514466"/>
              <a:ext cx="38520" cy="3744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374839" y="3707415"/>
              <a:ext cx="55080" cy="53640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20000" y="1576450"/>
            <a:ext cx="42948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519550" y="1102500"/>
            <a:ext cx="4104900" cy="15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67624"/>
            <a:ext cx="65760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u="sng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284000" y="3071988"/>
            <a:ext cx="6576000" cy="497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7" name="Google Shape;57;p11"/>
          <p:cNvGrpSpPr/>
          <p:nvPr/>
        </p:nvGrpSpPr>
        <p:grpSpPr>
          <a:xfrm>
            <a:off x="281147" y="290405"/>
            <a:ext cx="8563358" cy="4604327"/>
            <a:chOff x="281147" y="230915"/>
            <a:chExt cx="8563358" cy="4604327"/>
          </a:xfrm>
        </p:grpSpPr>
        <p:sp>
          <p:nvSpPr>
            <p:cNvPr id="58" name="Google Shape;58;p11"/>
            <p:cNvSpPr/>
            <p:nvPr/>
          </p:nvSpPr>
          <p:spPr>
            <a:xfrm rot="10800000">
              <a:off x="1568146" y="230915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6" y="241"/>
                    <a:pt x="8" y="193"/>
                    <a:pt x="1" y="129"/>
                  </a:cubicBezTo>
                  <a:cubicBezTo>
                    <a:pt x="-6" y="64"/>
                    <a:pt x="43" y="7"/>
                    <a:pt x="109" y="1"/>
                  </a:cubicBezTo>
                  <a:cubicBezTo>
                    <a:pt x="174" y="-6"/>
                    <a:pt x="233" y="41"/>
                    <a:pt x="240" y="106"/>
                  </a:cubicBezTo>
                  <a:cubicBezTo>
                    <a:pt x="247" y="170"/>
                    <a:pt x="198" y="228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 rot="10800000">
              <a:off x="281147" y="1063296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5"/>
                    <a:pt x="64" y="73"/>
                    <a:pt x="43" y="75"/>
                  </a:cubicBezTo>
                  <a:cubicBezTo>
                    <a:pt x="21" y="77"/>
                    <a:pt x="3" y="62"/>
                    <a:pt x="1" y="42"/>
                  </a:cubicBezTo>
                  <a:cubicBezTo>
                    <a:pt x="-2" y="21"/>
                    <a:pt x="14" y="2"/>
                    <a:pt x="35" y="1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 rot="10800000">
              <a:off x="8804422" y="536948"/>
              <a:ext cx="40083" cy="38521"/>
            </a:xfrm>
            <a:custGeom>
              <a:avLst/>
              <a:gdLst/>
              <a:ahLst/>
              <a:cxnLst/>
              <a:rect l="l" t="t" r="r" b="b"/>
              <a:pathLst>
                <a:path w="77" h="74" extrusionOk="0">
                  <a:moveTo>
                    <a:pt x="77" y="33"/>
                  </a:moveTo>
                  <a:cubicBezTo>
                    <a:pt x="79" y="54"/>
                    <a:pt x="64" y="73"/>
                    <a:pt x="43" y="74"/>
                  </a:cubicBezTo>
                  <a:cubicBezTo>
                    <a:pt x="21" y="77"/>
                    <a:pt x="3" y="61"/>
                    <a:pt x="1" y="41"/>
                  </a:cubicBezTo>
                  <a:cubicBezTo>
                    <a:pt x="-2" y="20"/>
                    <a:pt x="14" y="2"/>
                    <a:pt x="35" y="0"/>
                  </a:cubicBezTo>
                  <a:cubicBezTo>
                    <a:pt x="56" y="-2"/>
                    <a:pt x="75" y="13"/>
                    <a:pt x="77" y="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 rot="10800000">
              <a:off x="4823828" y="272289"/>
              <a:ext cx="40604" cy="39563"/>
            </a:xfrm>
            <a:custGeom>
              <a:avLst/>
              <a:gdLst/>
              <a:ahLst/>
              <a:cxnLst/>
              <a:rect l="l" t="t" r="r" b="b"/>
              <a:pathLst>
                <a:path w="78" h="76" extrusionOk="0">
                  <a:moveTo>
                    <a:pt x="78" y="35"/>
                  </a:moveTo>
                  <a:cubicBezTo>
                    <a:pt x="80" y="55"/>
                    <a:pt x="64" y="74"/>
                    <a:pt x="43" y="76"/>
                  </a:cubicBezTo>
                  <a:cubicBezTo>
                    <a:pt x="22" y="78"/>
                    <a:pt x="3" y="63"/>
                    <a:pt x="1" y="42"/>
                  </a:cubicBezTo>
                  <a:cubicBezTo>
                    <a:pt x="-1" y="21"/>
                    <a:pt x="15" y="3"/>
                    <a:pt x="36" y="1"/>
                  </a:cubicBezTo>
                  <a:cubicBezTo>
                    <a:pt x="57" y="-1"/>
                    <a:pt x="76" y="14"/>
                    <a:pt x="78" y="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 rot="10800000">
              <a:off x="8685755" y="3983358"/>
              <a:ext cx="40083" cy="39042"/>
            </a:xfrm>
            <a:custGeom>
              <a:avLst/>
              <a:gdLst/>
              <a:ahLst/>
              <a:cxnLst/>
              <a:rect l="l" t="t" r="r" b="b"/>
              <a:pathLst>
                <a:path w="77" h="75" extrusionOk="0">
                  <a:moveTo>
                    <a:pt x="77" y="34"/>
                  </a:moveTo>
                  <a:cubicBezTo>
                    <a:pt x="79" y="54"/>
                    <a:pt x="64" y="73"/>
                    <a:pt x="43" y="75"/>
                  </a:cubicBezTo>
                  <a:cubicBezTo>
                    <a:pt x="22" y="77"/>
                    <a:pt x="3" y="62"/>
                    <a:pt x="1" y="41"/>
                  </a:cubicBezTo>
                  <a:cubicBezTo>
                    <a:pt x="-2" y="21"/>
                    <a:pt x="14" y="2"/>
                    <a:pt x="35" y="0"/>
                  </a:cubicBezTo>
                  <a:cubicBezTo>
                    <a:pt x="56" y="-2"/>
                    <a:pt x="75" y="13"/>
                    <a:pt x="77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 rot="10800000">
              <a:off x="6339111" y="4781104"/>
              <a:ext cx="55700" cy="54138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107" y="47"/>
                  </a:moveTo>
                  <a:cubicBezTo>
                    <a:pt x="110" y="76"/>
                    <a:pt x="88" y="101"/>
                    <a:pt x="59" y="104"/>
                  </a:cubicBezTo>
                  <a:cubicBezTo>
                    <a:pt x="29" y="107"/>
                    <a:pt x="4" y="86"/>
                    <a:pt x="1" y="57"/>
                  </a:cubicBezTo>
                  <a:cubicBezTo>
                    <a:pt x="-2" y="28"/>
                    <a:pt x="19" y="3"/>
                    <a:pt x="49" y="0"/>
                  </a:cubicBezTo>
                  <a:cubicBezTo>
                    <a:pt x="78" y="-3"/>
                    <a:pt x="104" y="18"/>
                    <a:pt x="107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2.xml"/><Relationship Id="rId1" Type="http://schemas.openxmlformats.org/officeDocument/2006/relationships/video" Target="https://www.youtube.com/embed/3ypYZ_wsTW8?feature=oembed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>
            <a:spLocks noGrp="1"/>
          </p:cNvSpPr>
          <p:nvPr>
            <p:ph type="ctrTitle"/>
          </p:nvPr>
        </p:nvSpPr>
        <p:spPr>
          <a:xfrm>
            <a:off x="713225" y="605025"/>
            <a:ext cx="4897500" cy="16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br>
              <a:rPr lang="en"/>
            </a:br>
            <a:r>
              <a:rPr lang="en" sz="2800"/>
              <a:t>Dependency Manager</a:t>
            </a:r>
            <a:endParaRPr sz="2800"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1"/>
          </p:nvPr>
        </p:nvSpPr>
        <p:spPr>
          <a:xfrm>
            <a:off x="778750" y="2388125"/>
            <a:ext cx="38988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Stone &amp; Owen </a:t>
            </a:r>
            <a:r>
              <a:rPr lang="en" err="1"/>
              <a:t>Guglielmino</a:t>
            </a:r>
            <a:endParaRPr/>
          </a:p>
        </p:txBody>
      </p:sp>
      <p:pic>
        <p:nvPicPr>
          <p:cNvPr id="4" name="Picture 3" descr="A blue and blue logo&#10;&#10;Description automatically generated">
            <a:extLst>
              <a:ext uri="{FF2B5EF4-FFF2-40B4-BE49-F238E27FC236}">
                <a16:creationId xmlns:a16="http://schemas.microsoft.com/office/drawing/2014/main" id="{DF7327E5-4F12-8B1F-0E87-9E2B367D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477" y="2236425"/>
            <a:ext cx="2885621" cy="2649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1776-6DD9-558A-E100-CE87DCAF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736" y="445025"/>
            <a:ext cx="8083577" cy="572700"/>
          </a:xfrm>
        </p:spPr>
        <p:txBody>
          <a:bodyPr/>
          <a:lstStyle/>
          <a:p>
            <a:r>
              <a:rPr lang="en-US"/>
              <a:t>Why is this useful for Data Science?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D79B5-6DAB-C61E-C98B-E7D46D07A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1676140"/>
            <a:ext cx="5178644" cy="527700"/>
          </a:xfrm>
        </p:spPr>
        <p:txBody>
          <a:bodyPr/>
          <a:lstStyle/>
          <a:p>
            <a:r>
              <a:rPr lang="en-US"/>
              <a:t>Poetry allows for data scientists to collaborate without wasting time fixing errors and managing packages.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1C236A-BE03-7494-8EC7-CEA140F004D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3225" y="2838120"/>
            <a:ext cx="5178644" cy="527700"/>
          </a:xfrm>
        </p:spPr>
        <p:txBody>
          <a:bodyPr/>
          <a:lstStyle/>
          <a:p>
            <a:r>
              <a:rPr lang="en-US"/>
              <a:t>Operating within a virtual environment contains your project and allows for isolated testing away from the rest of your system. 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85B55D-2ACC-B3BF-568A-C45DBF6DB36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3225" y="4102458"/>
            <a:ext cx="5357771" cy="527700"/>
          </a:xfrm>
        </p:spPr>
        <p:txBody>
          <a:bodyPr/>
          <a:lstStyle/>
          <a:p>
            <a:r>
              <a:rPr lang="en-US"/>
              <a:t>Using Poetry's build function allows users to create reusable and custom functions.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4D378E8-EEE8-4875-6B10-43D5B035F9C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/>
              <a:t>Seamless teamwork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F8D50C3-E50C-E312-FBE7-68882C5549CD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/>
              <a:t>Safe workspaces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97AED2C-0BBE-C7E3-D0EB-79B2F42C4F5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13233" y="3597100"/>
            <a:ext cx="4863040" cy="527700"/>
          </a:xfrm>
        </p:spPr>
        <p:txBody>
          <a:bodyPr/>
          <a:lstStyle/>
          <a:p>
            <a:r>
              <a:rPr lang="en-US"/>
              <a:t>Easy custom packaging</a:t>
            </a:r>
          </a:p>
        </p:txBody>
      </p:sp>
      <p:pic>
        <p:nvPicPr>
          <p:cNvPr id="9" name="Graphic 8" descr="Group brainstorm with solid fill">
            <a:extLst>
              <a:ext uri="{FF2B5EF4-FFF2-40B4-BE49-F238E27FC236}">
                <a16:creationId xmlns:a16="http://schemas.microsoft.com/office/drawing/2014/main" id="{A2B8AA94-AAD1-F73D-757F-96BF78B8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8136" y="1317009"/>
            <a:ext cx="914400" cy="914400"/>
          </a:xfrm>
          <a:prstGeom prst="rect">
            <a:avLst/>
          </a:prstGeom>
        </p:spPr>
      </p:pic>
      <p:pic>
        <p:nvPicPr>
          <p:cNvPr id="10" name="Graphic 9" descr="Shield Tick with solid fill">
            <a:extLst>
              <a:ext uri="{FF2B5EF4-FFF2-40B4-BE49-F238E27FC236}">
                <a16:creationId xmlns:a16="http://schemas.microsoft.com/office/drawing/2014/main" id="{B5791B47-3CBC-2DE2-E0E4-C92BF52B0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8136" y="2647666"/>
            <a:ext cx="914400" cy="914400"/>
          </a:xfrm>
          <a:prstGeom prst="rect">
            <a:avLst/>
          </a:prstGeom>
        </p:spPr>
      </p:pic>
      <p:pic>
        <p:nvPicPr>
          <p:cNvPr id="12" name="Graphic 11" descr="Hierarchy with solid fill">
            <a:extLst>
              <a:ext uri="{FF2B5EF4-FFF2-40B4-BE49-F238E27FC236}">
                <a16:creationId xmlns:a16="http://schemas.microsoft.com/office/drawing/2014/main" id="{5328097F-DD8C-35D1-B3B9-FA5BA7CA5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8136" y="3863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68"/>
          <p:cNvSpPr txBox="1"/>
          <p:nvPr/>
        </p:nvSpPr>
        <p:spPr>
          <a:xfrm>
            <a:off x="6139950" y="1743775"/>
            <a:ext cx="193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No more pip install</a:t>
            </a:r>
          </a:p>
        </p:txBody>
      </p:sp>
      <p:sp>
        <p:nvSpPr>
          <p:cNvPr id="1985" name="Google Shape;1985;p68"/>
          <p:cNvSpPr txBox="1"/>
          <p:nvPr/>
        </p:nvSpPr>
        <p:spPr>
          <a:xfrm>
            <a:off x="6139964" y="2126621"/>
            <a:ext cx="19335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Installs libraries exactly when and where you need them</a:t>
            </a:r>
          </a:p>
        </p:txBody>
      </p:sp>
      <p:sp>
        <p:nvSpPr>
          <p:cNvPr id="1986" name="Google Shape;1986;p68"/>
          <p:cNvSpPr txBox="1"/>
          <p:nvPr/>
        </p:nvSpPr>
        <p:spPr>
          <a:xfrm>
            <a:off x="1070350" y="3176625"/>
            <a:ext cx="1933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Custom packages</a:t>
            </a:r>
          </a:p>
        </p:txBody>
      </p:sp>
      <p:sp>
        <p:nvSpPr>
          <p:cNvPr id="1987" name="Google Shape;1987;p68"/>
          <p:cNvSpPr txBox="1"/>
          <p:nvPr/>
        </p:nvSpPr>
        <p:spPr>
          <a:xfrm>
            <a:off x="1070458" y="2126621"/>
            <a:ext cx="19335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Allows for isolated coding and testing</a:t>
            </a:r>
          </a:p>
        </p:txBody>
      </p:sp>
      <p:sp>
        <p:nvSpPr>
          <p:cNvPr id="1988" name="Google Shape;1988;p68"/>
          <p:cNvSpPr txBox="1"/>
          <p:nvPr/>
        </p:nvSpPr>
        <p:spPr>
          <a:xfrm>
            <a:off x="498958" y="3631975"/>
            <a:ext cx="25050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Users can create custom packages tailored to their exact needs</a:t>
            </a:r>
          </a:p>
        </p:txBody>
      </p:sp>
      <p:sp>
        <p:nvSpPr>
          <p:cNvPr id="1989" name="Google Shape;1989;p68"/>
          <p:cNvSpPr txBox="1"/>
          <p:nvPr/>
        </p:nvSpPr>
        <p:spPr>
          <a:xfrm>
            <a:off x="6139950" y="3176625"/>
            <a:ext cx="225336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Collaboration</a:t>
            </a:r>
          </a:p>
        </p:txBody>
      </p:sp>
      <p:sp>
        <p:nvSpPr>
          <p:cNvPr id="1990" name="Google Shape;1990;p68"/>
          <p:cNvSpPr txBox="1"/>
          <p:nvPr/>
        </p:nvSpPr>
        <p:spPr>
          <a:xfrm>
            <a:off x="6139964" y="3631975"/>
            <a:ext cx="19335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The same project can be run on different machines seamlessly</a:t>
            </a:r>
          </a:p>
        </p:txBody>
      </p:sp>
      <p:sp>
        <p:nvSpPr>
          <p:cNvPr id="1991" name="Google Shape;1991;p68"/>
          <p:cNvSpPr txBox="1"/>
          <p:nvPr/>
        </p:nvSpPr>
        <p:spPr>
          <a:xfrm>
            <a:off x="643858" y="1743775"/>
            <a:ext cx="235999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Virtual Environments</a:t>
            </a:r>
          </a:p>
        </p:txBody>
      </p:sp>
      <p:sp>
        <p:nvSpPr>
          <p:cNvPr id="1992" name="Google Shape;1992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To recap...</a:t>
            </a:r>
          </a:p>
        </p:txBody>
      </p:sp>
      <p:sp>
        <p:nvSpPr>
          <p:cNvPr id="1993" name="Google Shape;1993;p68"/>
          <p:cNvSpPr txBox="1"/>
          <p:nvPr/>
        </p:nvSpPr>
        <p:spPr>
          <a:xfrm>
            <a:off x="3485400" y="2440630"/>
            <a:ext cx="21732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</a:rPr>
              <a:t>Poetry</a:t>
            </a:r>
          </a:p>
          <a:p>
            <a:pPr algn="ctr"/>
            <a:r>
              <a:rPr lang="en" sz="1600" b="1">
                <a:solidFill>
                  <a:schemeClr val="dk1"/>
                </a:solidFill>
                <a:latin typeface="Manrope"/>
              </a:rPr>
              <a:t>Dependency Manager</a:t>
            </a:r>
            <a:endParaRPr lang="en" sz="1800" b="1">
              <a:solidFill>
                <a:schemeClr val="dk1"/>
              </a:solidFill>
              <a:latin typeface="Manrope"/>
            </a:endParaRPr>
          </a:p>
        </p:txBody>
      </p:sp>
      <p:cxnSp>
        <p:nvCxnSpPr>
          <p:cNvPr id="1994" name="Google Shape;1994;p68"/>
          <p:cNvCxnSpPr>
            <a:stCxn id="1993" idx="0"/>
            <a:endCxn id="1984" idx="1"/>
          </p:cNvCxnSpPr>
          <p:nvPr/>
        </p:nvCxnSpPr>
        <p:spPr>
          <a:xfrm rot="5400000" flipH="1" flipV="1">
            <a:off x="5139473" y="1440153"/>
            <a:ext cx="433005" cy="15679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5" name="Google Shape;1995;p68"/>
          <p:cNvCxnSpPr>
            <a:stCxn id="1993" idx="0"/>
            <a:endCxn id="1991" idx="3"/>
          </p:cNvCxnSpPr>
          <p:nvPr/>
        </p:nvCxnSpPr>
        <p:spPr>
          <a:xfrm rot="16200000" flipV="1">
            <a:off x="3571423" y="1440053"/>
            <a:ext cx="433005" cy="15681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6" name="Google Shape;1996;p68"/>
          <p:cNvCxnSpPr>
            <a:stCxn id="1993" idx="2"/>
            <a:endCxn id="1986" idx="3"/>
          </p:cNvCxnSpPr>
          <p:nvPr/>
        </p:nvCxnSpPr>
        <p:spPr>
          <a:xfrm rot="5400000">
            <a:off x="3712203" y="2580677"/>
            <a:ext cx="151445" cy="15681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7" name="Google Shape;1997;p68"/>
          <p:cNvCxnSpPr>
            <a:stCxn id="1993" idx="2"/>
            <a:endCxn id="1989" idx="1"/>
          </p:cNvCxnSpPr>
          <p:nvPr/>
        </p:nvCxnSpPr>
        <p:spPr>
          <a:xfrm rot="16200000" flipH="1">
            <a:off x="5280253" y="2580777"/>
            <a:ext cx="151445" cy="15679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blue and blue logo&#10;&#10;Description automatically generated">
            <a:extLst>
              <a:ext uri="{FF2B5EF4-FFF2-40B4-BE49-F238E27FC236}">
                <a16:creationId xmlns:a16="http://schemas.microsoft.com/office/drawing/2014/main" id="{37E6B333-CBE4-CCCF-E2B5-99F90564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354" y="3631055"/>
            <a:ext cx="953610" cy="874887"/>
          </a:xfrm>
          <a:prstGeom prst="rect">
            <a:avLst/>
          </a:prstGeom>
        </p:spPr>
      </p:pic>
      <p:pic>
        <p:nvPicPr>
          <p:cNvPr id="5" name="Picture 4" descr="Person riding snowmobile">
            <a:extLst>
              <a:ext uri="{FF2B5EF4-FFF2-40B4-BE49-F238E27FC236}">
                <a16:creationId xmlns:a16="http://schemas.microsoft.com/office/drawing/2014/main" id="{4A3BF65B-D7A7-F159-BCCE-5A3E4F968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16" t="38750" r="1653"/>
          <a:stretch/>
        </p:blipFill>
        <p:spPr>
          <a:xfrm>
            <a:off x="8514381" y="4722138"/>
            <a:ext cx="629620" cy="4213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Poetry?</a:t>
            </a:r>
            <a:endParaRPr/>
          </a:p>
        </p:txBody>
      </p:sp>
      <p:sp>
        <p:nvSpPr>
          <p:cNvPr id="781" name="Google Shape;781;p44"/>
          <p:cNvSpPr txBox="1">
            <a:spLocks noGrp="1"/>
          </p:cNvSpPr>
          <p:nvPr>
            <p:ph type="subTitle" idx="2"/>
          </p:nvPr>
        </p:nvSpPr>
        <p:spPr>
          <a:xfrm>
            <a:off x="1167900" y="1406325"/>
            <a:ext cx="3123900" cy="2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Poetry is a Python library that </a:t>
            </a:r>
            <a:r>
              <a:rPr lang="en-US" b="1"/>
              <a:t>tracks</a:t>
            </a:r>
            <a:r>
              <a:rPr lang="en-US"/>
              <a:t> and </a:t>
            </a:r>
            <a:r>
              <a:rPr lang="en-US" b="1"/>
              <a:t>manages</a:t>
            </a:r>
            <a:r>
              <a:rPr lang="en-US"/>
              <a:t> dependencies for your Python projects.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indent="0"/>
            <a:r>
              <a:rPr lang="en-US" b="1"/>
              <a:t>Dependencies</a:t>
            </a:r>
            <a:r>
              <a:rPr lang="en-US"/>
              <a:t> are the packages we import into our scripts, like NumPy, Pandas, and Seaborn.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Poetry manages these packages by operating in a virtual environment that is </a:t>
            </a:r>
            <a:r>
              <a:rPr lang="en-US" b="1"/>
              <a:t>separate</a:t>
            </a:r>
            <a:r>
              <a:rPr lang="en-US"/>
              <a:t> from your system.</a:t>
            </a:r>
            <a:endParaRPr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66184CF-528D-5E0D-32FD-8D22F8E7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02" y="2152710"/>
            <a:ext cx="3420100" cy="12228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 lang="en-US"/>
          </a:p>
        </p:txBody>
      </p:sp>
      <p:sp>
        <p:nvSpPr>
          <p:cNvPr id="939" name="Google Shape;939;p48"/>
          <p:cNvSpPr txBox="1">
            <a:spLocks noGrp="1"/>
          </p:cNvSpPr>
          <p:nvPr>
            <p:ph type="subTitle" idx="1"/>
          </p:nvPr>
        </p:nvSpPr>
        <p:spPr>
          <a:xfrm>
            <a:off x="717987" y="1676140"/>
            <a:ext cx="430383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Pipx</a:t>
            </a:r>
            <a:r>
              <a:rPr lang="en"/>
              <a:t> is similar to using pip install. The key difference is that the package is installed to your system in an isolated virtual environment.</a:t>
            </a:r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2"/>
          </p:nvPr>
        </p:nvSpPr>
        <p:spPr>
          <a:xfrm>
            <a:off x="713225" y="283812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Once </a:t>
            </a:r>
            <a:r>
              <a:rPr lang="en" err="1"/>
              <a:t>pipx</a:t>
            </a:r>
            <a:r>
              <a:rPr lang="en"/>
              <a:t> is installed, we can use it the same way we use pip for other packages.</a:t>
            </a:r>
          </a:p>
        </p:txBody>
      </p:sp>
      <p:sp>
        <p:nvSpPr>
          <p:cNvPr id="941" name="Google Shape;941;p48"/>
          <p:cNvSpPr txBox="1">
            <a:spLocks noGrp="1"/>
          </p:cNvSpPr>
          <p:nvPr>
            <p:ph type="subTitle" idx="3"/>
          </p:nvPr>
        </p:nvSpPr>
        <p:spPr>
          <a:xfrm>
            <a:off x="713225" y="4000100"/>
            <a:ext cx="373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Updating and uninstalling Poetry is essentially the same as any other package.</a:t>
            </a:r>
            <a:endParaRPr lang="en-US"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4"/>
          </p:nvPr>
        </p:nvSpPr>
        <p:spPr>
          <a:xfrm>
            <a:off x="717995" y="1247550"/>
            <a:ext cx="554208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must be installed using </a:t>
            </a:r>
            <a:r>
              <a:rPr lang="en" err="1"/>
              <a:t>pipx</a:t>
            </a:r>
          </a:p>
        </p:txBody>
      </p:sp>
      <p:sp>
        <p:nvSpPr>
          <p:cNvPr id="943" name="Google Shape;943;p48"/>
          <p:cNvSpPr txBox="1">
            <a:spLocks noGrp="1"/>
          </p:cNvSpPr>
          <p:nvPr>
            <p:ph type="subTitle" idx="5"/>
          </p:nvPr>
        </p:nvSpPr>
        <p:spPr>
          <a:xfrm>
            <a:off x="713233" y="2409530"/>
            <a:ext cx="54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Use pipx just as you use pip install</a:t>
            </a:r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6"/>
          </p:nvPr>
        </p:nvSpPr>
        <p:spPr>
          <a:xfrm>
            <a:off x="713233" y="3571510"/>
            <a:ext cx="504202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Updating and Uninstalling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A0EB99-DBB7-51C4-29B9-C77FD4C7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58" y="1319345"/>
            <a:ext cx="2652713" cy="69056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D33E40A-F3F4-17B2-A1D2-EA06A88D6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13" y="2938462"/>
            <a:ext cx="2743200" cy="371475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1C65CF4-9576-2AC9-5D90-36729011A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3833813"/>
            <a:ext cx="2509838" cy="376237"/>
          </a:xfrm>
          <a:prstGeom prst="rect">
            <a:avLst/>
          </a:prstGeom>
        </p:spPr>
      </p:pic>
      <p:pic>
        <p:nvPicPr>
          <p:cNvPr id="5" name="Picture 4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7908702E-DB62-8A52-11C1-6CE2ACA6A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63" y="4362450"/>
            <a:ext cx="2343150" cy="3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7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Environments</a:t>
            </a:r>
            <a:endParaRPr/>
          </a:p>
        </p:txBody>
      </p:sp>
      <p:sp>
        <p:nvSpPr>
          <p:cNvPr id="787" name="Google Shape;787;p45"/>
          <p:cNvSpPr txBox="1">
            <a:spLocks noGrp="1"/>
          </p:cNvSpPr>
          <p:nvPr>
            <p:ph type="subTitle" idx="1"/>
          </p:nvPr>
        </p:nvSpPr>
        <p:spPr>
          <a:xfrm>
            <a:off x="720000" y="1286435"/>
            <a:ext cx="4845732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virtual environment is a Python environment that is </a:t>
            </a:r>
            <a:r>
              <a:rPr lang="en-US" b="1"/>
              <a:t>separate</a:t>
            </a:r>
            <a:r>
              <a:rPr lang="en-US"/>
              <a:t> from your operating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Virtual environments allow for dependencies to be managed on a </a:t>
            </a:r>
            <a:r>
              <a:rPr lang="en-US" b="1"/>
              <a:t>project-by-project</a:t>
            </a:r>
            <a:r>
              <a:rPr lang="en-US"/>
              <a:t> basis, which prevents accidental errors across other projects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For example, </a:t>
            </a:r>
            <a:r>
              <a:rPr lang="en-US" b="1"/>
              <a:t>project A </a:t>
            </a:r>
            <a:r>
              <a:rPr lang="en-US"/>
              <a:t>might use Pandas functions that were archived in the latest release. If you update Pandas for use in </a:t>
            </a:r>
            <a:r>
              <a:rPr lang="en-US" b="1"/>
              <a:t>project B</a:t>
            </a:r>
            <a:r>
              <a:rPr lang="en-US"/>
              <a:t>, project A no longer works. Virtual environments prevent this!</a:t>
            </a:r>
          </a:p>
        </p:txBody>
      </p:sp>
      <p:pic>
        <p:nvPicPr>
          <p:cNvPr id="1026" name="Picture 2" descr="Most Successful Developers use Python Virtual Environments. Do you know ...">
            <a:extLst>
              <a:ext uri="{FF2B5EF4-FFF2-40B4-BE49-F238E27FC236}">
                <a16:creationId xmlns:a16="http://schemas.microsoft.com/office/drawing/2014/main" id="{FE955C31-91F7-EDD4-4B20-69D7C421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92" y="1283591"/>
            <a:ext cx="3012621" cy="30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Dependencies 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D1012B-A619-8A23-7AB4-DC17E49AF522}"/>
              </a:ext>
            </a:extLst>
          </p:cNvPr>
          <p:cNvSpPr txBox="1"/>
          <p:nvPr/>
        </p:nvSpPr>
        <p:spPr>
          <a:xfrm>
            <a:off x="328936" y="1067934"/>
            <a:ext cx="42147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When you create your first poetry project, a .</a:t>
            </a:r>
            <a:r>
              <a:rPr lang="en-US" sz="1600" err="1">
                <a:solidFill>
                  <a:srgbClr val="1C385C"/>
                </a:solidFill>
                <a:latin typeface="IBM Plex Sans"/>
                <a:cs typeface="Segoe UI"/>
              </a:rPr>
              <a:t>toml</a:t>
            </a:r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 file should appear in your directory </a:t>
            </a:r>
            <a:endParaRPr lang="en-US"/>
          </a:p>
          <a:p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7FEF3E-4AE1-7708-E664-A330A4FBEFFB}"/>
              </a:ext>
            </a:extLst>
          </p:cNvPr>
          <p:cNvSpPr txBox="1"/>
          <p:nvPr/>
        </p:nvSpPr>
        <p:spPr>
          <a:xfrm>
            <a:off x="498336" y="3304454"/>
            <a:ext cx="3931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This is where you can track and manually add dependencies that poetry will install whenever the virtual environment is created </a:t>
            </a:r>
            <a:endParaRPr lang="en-US"/>
          </a:p>
          <a:p>
            <a:endParaRPr lang="en-US" sz="1600">
              <a:solidFill>
                <a:srgbClr val="1C385C"/>
              </a:solidFill>
              <a:latin typeface="IBM Plex Sans"/>
              <a:cs typeface="Segoe UI"/>
            </a:endParaRPr>
          </a:p>
          <a:p>
            <a:r>
              <a:rPr lang="en-US" sz="1600">
                <a:solidFill>
                  <a:srgbClr val="1C385C"/>
                </a:solidFill>
                <a:latin typeface="IBM Plex Sans"/>
                <a:cs typeface="Segoe UI"/>
              </a:rPr>
              <a:t>​</a:t>
            </a:r>
          </a:p>
        </p:txBody>
      </p:sp>
      <p:pic>
        <p:nvPicPr>
          <p:cNvPr id="24" name="Picture 23" descr="A screen shot of a computer code">
            <a:extLst>
              <a:ext uri="{FF2B5EF4-FFF2-40B4-BE49-F238E27FC236}">
                <a16:creationId xmlns:a16="http://schemas.microsoft.com/office/drawing/2014/main" id="{5D2B8F3B-B9C2-4B58-C63E-FFD5A5BC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58" y="1211772"/>
            <a:ext cx="4110470" cy="2792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80120F-8F4A-9A4B-6565-DAB5169EB3FD}"/>
              </a:ext>
            </a:extLst>
          </p:cNvPr>
          <p:cNvSpPr txBox="1"/>
          <p:nvPr/>
        </p:nvSpPr>
        <p:spPr>
          <a:xfrm>
            <a:off x="499567" y="4485712"/>
            <a:ext cx="89102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1600" baseline="0">
                <a:solidFill>
                  <a:srgbClr val="1C385C"/>
                </a:solidFill>
                <a:latin typeface="IBM Plex Sans"/>
                <a:ea typeface="Segoe UI"/>
                <a:cs typeface="Segoe UI"/>
              </a:rPr>
              <a:t>(You can also add dependencies automatically in your terminal and they will appear here!</a:t>
            </a:r>
            <a:r>
              <a:rPr lang="en-US" sz="1600">
                <a:solidFill>
                  <a:srgbClr val="1C385C"/>
                </a:solidFill>
                <a:latin typeface="IBM Plex Sans"/>
                <a:ea typeface="Segoe UI"/>
                <a:cs typeface="Segoe UI"/>
              </a:rPr>
              <a:t>​)</a:t>
            </a:r>
          </a:p>
          <a:p>
            <a:pPr rtl="0"/>
            <a:r>
              <a:rPr lang="en-US" sz="1600" baseline="0">
                <a:solidFill>
                  <a:srgbClr val="1C385C"/>
                </a:solidFill>
                <a:latin typeface="IBM Plex Sans"/>
                <a:ea typeface="Segoe UI"/>
                <a:cs typeface="Segoe UI"/>
              </a:rPr>
              <a:t>​</a:t>
            </a:r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8A2C920-9E94-17EB-0503-C215E3C8F922}"/>
              </a:ext>
            </a:extLst>
          </p:cNvPr>
          <p:cNvSpPr/>
          <p:nvPr/>
        </p:nvSpPr>
        <p:spPr>
          <a:xfrm rot="7320000">
            <a:off x="6229348" y="1435800"/>
            <a:ext cx="2032655" cy="353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6ADCDC-0C73-7E7F-6A0C-649E0F590F24}"/>
              </a:ext>
            </a:extLst>
          </p:cNvPr>
          <p:cNvSpPr txBox="1"/>
          <p:nvPr/>
        </p:nvSpPr>
        <p:spPr>
          <a:xfrm>
            <a:off x="6124225" y="130217"/>
            <a:ext cx="31392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This section will update automatically as you add dependencies</a:t>
            </a: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56AD5EDD-D738-D98D-806E-BBB99A47B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0996" y="36808"/>
            <a:ext cx="710985" cy="710985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F740965-F61C-5AA1-AC6A-9CDDE6B97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5" y="1867875"/>
            <a:ext cx="2927550" cy="1398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Getting Started and Basic Usage</a:t>
            </a:r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1"/>
          </p:nvPr>
        </p:nvSpPr>
        <p:spPr>
          <a:xfrm>
            <a:off x="937626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Starting a Poetry project is done from the command line.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/>
              <a:t>'poetry new' starts an entirely new directory for your project. 'poetry </a:t>
            </a:r>
            <a:r>
              <a:rPr lang="en" sz="1200" err="1"/>
              <a:t>init</a:t>
            </a:r>
            <a:r>
              <a:rPr lang="en" sz="1200"/>
              <a:t>' can be used to initialize poetry in a pre-existing project directory.</a:t>
            </a:r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2"/>
          </p:nvPr>
        </p:nvSpPr>
        <p:spPr>
          <a:xfrm>
            <a:off x="3484350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This command allows users to automatically add dependencies to the project.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/>
              <a:t>The specified packages are added to a .</a:t>
            </a:r>
            <a:r>
              <a:rPr lang="en" sz="1200" err="1"/>
              <a:t>toml</a:t>
            </a:r>
            <a:r>
              <a:rPr lang="en" sz="1200"/>
              <a:t> file in the working directory. Poetry reads packages to be installed from this file.</a:t>
            </a:r>
          </a:p>
        </p:txBody>
      </p:sp>
      <p:sp>
        <p:nvSpPr>
          <p:cNvPr id="926" name="Google Shape;926;p47"/>
          <p:cNvSpPr txBox="1">
            <a:spLocks noGrp="1"/>
          </p:cNvSpPr>
          <p:nvPr>
            <p:ph type="subTitle" idx="3"/>
          </p:nvPr>
        </p:nvSpPr>
        <p:spPr>
          <a:xfrm>
            <a:off x="6031074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The shell command is used to activate your project's virtual environment. Once this command is run, the environment is active and ready to run your project.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/>
              <a:t>To deactivate the environment, just type 'exit' at the command line.</a:t>
            </a:r>
          </a:p>
          <a:p>
            <a:pPr marL="0" indent="0"/>
            <a:endParaRPr lang="en" sz="1200"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728075" y="1314226"/>
            <a:ext cx="2594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Start a Project</a:t>
            </a:r>
          </a:p>
        </p:txBody>
      </p:sp>
      <p:sp>
        <p:nvSpPr>
          <p:cNvPr id="928" name="Google Shape;928;p47"/>
          <p:cNvSpPr txBox="1">
            <a:spLocks noGrp="1"/>
          </p:cNvSpPr>
          <p:nvPr>
            <p:ph type="subTitle" idx="5"/>
          </p:nvPr>
        </p:nvSpPr>
        <p:spPr>
          <a:xfrm>
            <a:off x="3484350" y="1314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Add</a:t>
            </a:r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6"/>
          </p:nvPr>
        </p:nvSpPr>
        <p:spPr>
          <a:xfrm>
            <a:off x="6031075" y="1314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Shell</a:t>
            </a:r>
            <a:endParaRPr lang="en-US"/>
          </a:p>
        </p:txBody>
      </p:sp>
      <p:grpSp>
        <p:nvGrpSpPr>
          <p:cNvPr id="930" name="Google Shape;930;p47"/>
          <p:cNvGrpSpPr/>
          <p:nvPr/>
        </p:nvGrpSpPr>
        <p:grpSpPr>
          <a:xfrm>
            <a:off x="1098577" y="1578760"/>
            <a:ext cx="4640207" cy="2919143"/>
            <a:chOff x="1098577" y="1578760"/>
            <a:chExt cx="4640207" cy="2919143"/>
          </a:xfrm>
        </p:grpSpPr>
        <p:sp>
          <p:nvSpPr>
            <p:cNvPr id="931" name="Google Shape;931;p47"/>
            <p:cNvSpPr/>
            <p:nvPr/>
          </p:nvSpPr>
          <p:spPr>
            <a:xfrm rot="10800000">
              <a:off x="5659660" y="1578760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 rot="10800000">
              <a:off x="1098577" y="4375571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 rot="10800000">
              <a:off x="5464494" y="3889076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E308F6-5FA8-259A-52AD-F119C4D09704}"/>
              </a:ext>
            </a:extLst>
          </p:cNvPr>
          <p:cNvSpPr txBox="1"/>
          <p:nvPr/>
        </p:nvSpPr>
        <p:spPr>
          <a:xfrm>
            <a:off x="728664" y="3790950"/>
            <a:ext cx="2600324" cy="954107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 new &lt;</a:t>
            </a:r>
            <a:r>
              <a:rPr lang="en-US" err="1">
                <a:solidFill>
                  <a:schemeClr val="bg1"/>
                </a:solidFill>
              </a:rPr>
              <a:t>project_name</a:t>
            </a:r>
            <a:r>
              <a:rPr lang="en-US">
                <a:solidFill>
                  <a:schemeClr val="bg1"/>
                </a:solidFill>
              </a:rPr>
              <a:t>&gt;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$ cd &lt;project directory&gt;</a:t>
            </a:r>
          </a:p>
          <a:p>
            <a:r>
              <a:rPr lang="en-US">
                <a:solidFill>
                  <a:schemeClr val="bg1"/>
                </a:solidFill>
              </a:rPr>
              <a:t>$ poetry </a:t>
            </a:r>
            <a:r>
              <a:rPr lang="en-US" err="1">
                <a:solidFill>
                  <a:schemeClr val="bg1"/>
                </a:solidFill>
              </a:rPr>
              <a:t>init</a:t>
            </a:r>
            <a:endParaRPr lang="en-US">
              <a:solidFill>
                <a:schemeClr val="bg1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AE3E2-B4A5-F75E-2F31-272C52798A0A}"/>
              </a:ext>
            </a:extLst>
          </p:cNvPr>
          <p:cNvSpPr txBox="1"/>
          <p:nvPr/>
        </p:nvSpPr>
        <p:spPr>
          <a:xfrm>
            <a:off x="3657600" y="3900488"/>
            <a:ext cx="1833562" cy="738664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 add </a:t>
            </a:r>
            <a:r>
              <a:rPr lang="en-US" err="1">
                <a:solidFill>
                  <a:schemeClr val="bg1"/>
                </a:solidFill>
              </a:rPr>
              <a:t>numpy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$ poetry add pandas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BABEB-2DC9-D5BF-A56E-570791544BB6}"/>
              </a:ext>
            </a:extLst>
          </p:cNvPr>
          <p:cNvSpPr txBox="1"/>
          <p:nvPr/>
        </p:nvSpPr>
        <p:spPr>
          <a:xfrm>
            <a:off x="6200775" y="3900487"/>
            <a:ext cx="1833562" cy="738664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 shell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$ exit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Running Files in Poetry</a:t>
            </a:r>
          </a:p>
        </p:txBody>
      </p:sp>
      <p:sp>
        <p:nvSpPr>
          <p:cNvPr id="924" name="Google Shape;924;p47"/>
          <p:cNvSpPr txBox="1">
            <a:spLocks noGrp="1"/>
          </p:cNvSpPr>
          <p:nvPr>
            <p:ph type="subTitle" idx="1"/>
          </p:nvPr>
        </p:nvSpPr>
        <p:spPr>
          <a:xfrm>
            <a:off x="937626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Using 'poetry run' executes the following command within the activated virtual environment.</a:t>
            </a:r>
          </a:p>
        </p:txBody>
      </p:sp>
      <p:sp>
        <p:nvSpPr>
          <p:cNvPr id="926" name="Google Shape;926;p47"/>
          <p:cNvSpPr txBox="1">
            <a:spLocks noGrp="1"/>
          </p:cNvSpPr>
          <p:nvPr>
            <p:ph type="subTitle" idx="3"/>
          </p:nvPr>
        </p:nvSpPr>
        <p:spPr>
          <a:xfrm>
            <a:off x="6031074" y="17021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Alternatively, if you define a .</a:t>
            </a:r>
            <a:r>
              <a:rPr lang="en" sz="1200" err="1"/>
              <a:t>py</a:t>
            </a:r>
            <a:r>
              <a:rPr lang="en" sz="1200"/>
              <a:t> file within your project's .</a:t>
            </a:r>
            <a:r>
              <a:rPr lang="en" sz="1200" err="1"/>
              <a:t>toml</a:t>
            </a:r>
            <a:r>
              <a:rPr lang="en" sz="1200"/>
              <a:t>, you can run it by name.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/>
              <a:t>Define the file in the .</a:t>
            </a:r>
            <a:r>
              <a:rPr lang="en" sz="1200" err="1"/>
              <a:t>toml</a:t>
            </a:r>
            <a:r>
              <a:rPr lang="en" sz="1200"/>
              <a:t>:</a:t>
            </a:r>
          </a:p>
          <a:p>
            <a:pPr marL="0" indent="0"/>
            <a:endParaRPr lang="en" sz="1200"/>
          </a:p>
          <a:p>
            <a:pPr marL="0" indent="0"/>
            <a:r>
              <a:rPr lang="en" sz="1200" b="1"/>
              <a:t>[</a:t>
            </a:r>
            <a:r>
              <a:rPr lang="en" sz="1200" b="1" err="1"/>
              <a:t>tool.poetry.scripts</a:t>
            </a:r>
            <a:r>
              <a:rPr lang="en" sz="1200" b="1"/>
              <a:t>]</a:t>
            </a:r>
          </a:p>
          <a:p>
            <a:pPr marL="0" indent="0"/>
            <a:r>
              <a:rPr lang="en" sz="1200" b="1"/>
              <a:t>my-file = </a:t>
            </a:r>
            <a:r>
              <a:rPr lang="en" sz="1200" b="1" err="1"/>
              <a:t>my_module:main</a:t>
            </a:r>
            <a:endParaRPr lang="en" sz="1200" b="1"/>
          </a:p>
          <a:p>
            <a:pPr marL="0" indent="0"/>
            <a:endParaRPr lang="en" sz="1200" b="1"/>
          </a:p>
          <a:p>
            <a:pPr marL="0" indent="0"/>
            <a:endParaRPr lang="en" sz="1200" b="1"/>
          </a:p>
          <a:p>
            <a:pPr marL="0" indent="0"/>
            <a:r>
              <a:rPr lang="en" sz="1200"/>
              <a:t>Run the file from the command line:</a:t>
            </a:r>
            <a:endParaRPr lang="en" sz="1200" b="1"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728075" y="1314226"/>
            <a:ext cx="2594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Run</a:t>
            </a:r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6"/>
          </p:nvPr>
        </p:nvSpPr>
        <p:spPr>
          <a:xfrm>
            <a:off x="6031075" y="13142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Poetry Run</a:t>
            </a:r>
          </a:p>
        </p:txBody>
      </p:sp>
      <p:grpSp>
        <p:nvGrpSpPr>
          <p:cNvPr id="930" name="Google Shape;930;p47"/>
          <p:cNvGrpSpPr/>
          <p:nvPr/>
        </p:nvGrpSpPr>
        <p:grpSpPr>
          <a:xfrm>
            <a:off x="1098577" y="1578760"/>
            <a:ext cx="4640207" cy="2919143"/>
            <a:chOff x="1098577" y="1578760"/>
            <a:chExt cx="4640207" cy="2919143"/>
          </a:xfrm>
        </p:grpSpPr>
        <p:sp>
          <p:nvSpPr>
            <p:cNvPr id="931" name="Google Shape;931;p47"/>
            <p:cNvSpPr/>
            <p:nvPr/>
          </p:nvSpPr>
          <p:spPr>
            <a:xfrm rot="10800000">
              <a:off x="5659660" y="1578760"/>
              <a:ext cx="79125" cy="77563"/>
            </a:xfrm>
            <a:custGeom>
              <a:avLst/>
              <a:gdLst/>
              <a:ahLst/>
              <a:cxnLst/>
              <a:rect l="l" t="t" r="r" b="b"/>
              <a:pathLst>
                <a:path w="152" h="149" extrusionOk="0">
                  <a:moveTo>
                    <a:pt x="152" y="75"/>
                  </a:moveTo>
                  <a:cubicBezTo>
                    <a:pt x="152" y="116"/>
                    <a:pt x="118" y="149"/>
                    <a:pt x="76" y="149"/>
                  </a:cubicBezTo>
                  <a:cubicBezTo>
                    <a:pt x="34" y="149"/>
                    <a:pt x="0" y="116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118" y="0"/>
                    <a:pt x="152" y="34"/>
                    <a:pt x="152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 rot="10800000">
              <a:off x="1098577" y="4375571"/>
              <a:ext cx="124934" cy="12233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132" y="235"/>
                  </a:moveTo>
                  <a:cubicBezTo>
                    <a:pt x="67" y="242"/>
                    <a:pt x="8" y="194"/>
                    <a:pt x="1" y="130"/>
                  </a:cubicBezTo>
                  <a:cubicBezTo>
                    <a:pt x="-6" y="65"/>
                    <a:pt x="43" y="7"/>
                    <a:pt x="109" y="1"/>
                  </a:cubicBezTo>
                  <a:cubicBezTo>
                    <a:pt x="175" y="-6"/>
                    <a:pt x="233" y="42"/>
                    <a:pt x="240" y="107"/>
                  </a:cubicBezTo>
                  <a:cubicBezTo>
                    <a:pt x="247" y="171"/>
                    <a:pt x="198" y="229"/>
                    <a:pt x="132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 rot="10800000">
              <a:off x="5464494" y="3889076"/>
              <a:ext cx="79646" cy="77563"/>
            </a:xfrm>
            <a:custGeom>
              <a:avLst/>
              <a:gdLst/>
              <a:ahLst/>
              <a:cxnLst/>
              <a:rect l="l" t="t" r="r" b="b"/>
              <a:pathLst>
                <a:path w="153" h="149" extrusionOk="0">
                  <a:moveTo>
                    <a:pt x="153" y="74"/>
                  </a:moveTo>
                  <a:cubicBezTo>
                    <a:pt x="153" y="115"/>
                    <a:pt x="118" y="149"/>
                    <a:pt x="76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2"/>
                    <a:pt x="33" y="0"/>
                    <a:pt x="76" y="0"/>
                  </a:cubicBezTo>
                  <a:cubicBezTo>
                    <a:pt x="118" y="0"/>
                    <a:pt x="153" y="33"/>
                    <a:pt x="153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8625" rIns="90000" bIns="8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E308F6-5FA8-259A-52AD-F119C4D09704}"/>
              </a:ext>
            </a:extLst>
          </p:cNvPr>
          <p:cNvSpPr txBox="1"/>
          <p:nvPr/>
        </p:nvSpPr>
        <p:spPr>
          <a:xfrm>
            <a:off x="511154" y="3270629"/>
            <a:ext cx="3022549" cy="307777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 run python my-file.py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BABEB-2DC9-D5BF-A56E-570791544BB6}"/>
              </a:ext>
            </a:extLst>
          </p:cNvPr>
          <p:cNvSpPr txBox="1"/>
          <p:nvPr/>
        </p:nvSpPr>
        <p:spPr>
          <a:xfrm>
            <a:off x="6200775" y="4160647"/>
            <a:ext cx="1833562" cy="307777"/>
          </a:xfrm>
          <a:prstGeom prst="rect">
            <a:avLst/>
          </a:prstGeom>
          <a:solidFill>
            <a:srgbClr val="0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$ poetry run my-file</a:t>
            </a:r>
            <a:endParaRPr lang="en-US" err="1"/>
          </a:p>
        </p:txBody>
      </p:sp>
      <p:pic>
        <p:nvPicPr>
          <p:cNvPr id="2" name="Graphic 1" descr="Run with solid fill">
            <a:extLst>
              <a:ext uri="{FF2B5EF4-FFF2-40B4-BE49-F238E27FC236}">
                <a16:creationId xmlns:a16="http://schemas.microsoft.com/office/drawing/2014/main" id="{F974F67A-76C0-6424-6416-6570D50AE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34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2BF6-F95F-F2D2-9416-8FCB0C77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59169" y="62411"/>
            <a:ext cx="7704000" cy="572700"/>
          </a:xfrm>
        </p:spPr>
        <p:txBody>
          <a:bodyPr/>
          <a:lstStyle/>
          <a:p>
            <a:r>
              <a:rPr lang="en-US"/>
              <a:t>Poetry Walk-Through</a:t>
            </a:r>
          </a:p>
        </p:txBody>
      </p:sp>
      <p:pic>
        <p:nvPicPr>
          <p:cNvPr id="13" name="Online Media 12" title="Poetry Walk Through">
            <a:hlinkClick r:id="" action="ppaction://media"/>
            <a:extLst>
              <a:ext uri="{FF2B5EF4-FFF2-40B4-BE49-F238E27FC236}">
                <a16:creationId xmlns:a16="http://schemas.microsoft.com/office/drawing/2014/main" id="{CEEBAC37-E09E-FFC2-9407-DEEE8DE87B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6152" y="804944"/>
            <a:ext cx="5486400" cy="4114800"/>
          </a:xfrm>
          <a:prstGeom prst="rect">
            <a:avLst/>
          </a:prstGeom>
        </p:spPr>
      </p:pic>
      <p:pic>
        <p:nvPicPr>
          <p:cNvPr id="14" name="Graphic 13" descr="Walk outline">
            <a:extLst>
              <a:ext uri="{FF2B5EF4-FFF2-40B4-BE49-F238E27FC236}">
                <a16:creationId xmlns:a16="http://schemas.microsoft.com/office/drawing/2014/main" id="{5749FB04-817A-7E05-F689-388C1AE5E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054" y="-6781"/>
            <a:ext cx="914400" cy="8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7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8"/>
          <p:cNvSpPr txBox="1">
            <a:spLocks noGrp="1"/>
          </p:cNvSpPr>
          <p:nvPr>
            <p:ph type="title"/>
          </p:nvPr>
        </p:nvSpPr>
        <p:spPr>
          <a:xfrm>
            <a:off x="1252754" y="38194"/>
            <a:ext cx="85757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Sharing Python Code Globally 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8E1EADF-D419-D303-8E74-A5FEF6F9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13" y="1118783"/>
            <a:ext cx="4099728" cy="361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E3454E-1150-6880-4F35-F4373ED51E4C}"/>
              </a:ext>
            </a:extLst>
          </p:cNvPr>
          <p:cNvSpPr txBox="1"/>
          <p:nvPr/>
        </p:nvSpPr>
        <p:spPr>
          <a:xfrm>
            <a:off x="1764" y="1123013"/>
            <a:ext cx="3062234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/>
            <a:endParaRPr lang="en-US" sz="1600">
              <a:solidFill>
                <a:srgbClr val="1C385C"/>
              </a:solidFill>
              <a:latin typeface="Manrope"/>
              <a:ea typeface="Arial"/>
              <a:cs typeface="Arial"/>
            </a:endParaRPr>
          </a:p>
          <a:p>
            <a:pPr marL="228600" indent="-228600">
              <a:buFont typeface=""/>
              <a:buAutoNum type="arabicPeriod"/>
            </a:pPr>
            <a:r>
              <a:rPr lang="en-US" sz="1600" b="1" baseline="0" dirty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Start a </a:t>
            </a:r>
            <a:r>
              <a:rPr lang="en-US" sz="1600" b="1" dirty="0">
                <a:solidFill>
                  <a:srgbClr val="1C385C"/>
                </a:solidFill>
                <a:latin typeface="Manrope"/>
              </a:rPr>
              <a:t>new poetry</a:t>
            </a:r>
            <a:r>
              <a:rPr lang="en-US" sz="1600" b="1" baseline="0" dirty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 project!</a:t>
            </a:r>
            <a:r>
              <a:rPr lang="en-US" sz="1600" dirty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AutoNum type="arabicPeriod"/>
            </a:pPr>
            <a:r>
              <a:rPr lang="en-US" sz="1600" b="1" baseline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Move python file into packages directory</a:t>
            </a:r>
            <a:r>
              <a:rPr lang="en-US" sz="1600">
                <a:solidFill>
                  <a:srgbClr val="1C385C"/>
                </a:solidFill>
                <a:latin typeface="Manrope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AutoNum type="arabicPeriod"/>
            </a:pPr>
            <a:r>
              <a:rPr lang="en-US" sz="1600" b="1" baseline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poetry add any necessary dependencies</a:t>
            </a:r>
            <a:r>
              <a:rPr lang="en-US" sz="1600">
                <a:solidFill>
                  <a:srgbClr val="1C385C"/>
                </a:solidFill>
                <a:latin typeface="Manrope"/>
                <a:ea typeface="Arial"/>
                <a:cs typeface="Arial"/>
              </a:rPr>
              <a:t>​</a:t>
            </a:r>
          </a:p>
          <a:p>
            <a:pPr marL="228600" indent="-228600">
              <a:buFont typeface=""/>
              <a:buAutoNum type="arabicPeriod"/>
            </a:pPr>
            <a:r>
              <a:rPr lang="en-US" sz="1600" b="1" baseline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Run poetry build</a:t>
            </a:r>
            <a:r>
              <a:rPr lang="en-US" sz="1600">
                <a:solidFill>
                  <a:srgbClr val="1C385C"/>
                </a:solidFill>
                <a:latin typeface="Manrope"/>
                <a:ea typeface="Arial"/>
                <a:cs typeface="Arial"/>
              </a:rPr>
              <a:t>​</a:t>
            </a:r>
            <a:r>
              <a:rPr lang="en-US" sz="1600">
                <a:solidFill>
                  <a:srgbClr val="1C385C"/>
                </a:solidFill>
                <a:latin typeface="Manrope"/>
              </a:rPr>
              <a:t>, </a:t>
            </a:r>
            <a:r>
              <a:rPr lang="en-US" sz="1600" b="1">
                <a:solidFill>
                  <a:srgbClr val="1C385C"/>
                </a:solidFill>
                <a:latin typeface="Manrope"/>
              </a:rPr>
              <a:t>poetry will create a new folder called </a:t>
            </a:r>
            <a:r>
              <a:rPr lang="en-US" sz="1600" b="1" err="1">
                <a:solidFill>
                  <a:srgbClr val="1C385C"/>
                </a:solidFill>
                <a:latin typeface="Manrope"/>
              </a:rPr>
              <a:t>dist</a:t>
            </a:r>
            <a:endParaRPr lang="en-US" sz="1600" b="1">
              <a:solidFill>
                <a:srgbClr val="1C385C"/>
              </a:solidFill>
              <a:latin typeface="Manrope"/>
              <a:ea typeface="Arial"/>
              <a:cs typeface="Arial"/>
            </a:endParaRPr>
          </a:p>
          <a:p>
            <a:pPr marL="228600" indent="-228600">
              <a:buAutoNum type="arabicPeriod"/>
            </a:pPr>
            <a:r>
              <a:rPr lang="en-US" sz="1600" b="1">
                <a:solidFill>
                  <a:srgbClr val="1C385C"/>
                </a:solidFill>
                <a:latin typeface="Manrope"/>
              </a:rPr>
              <a:t>pip install .</a:t>
            </a:r>
            <a:r>
              <a:rPr lang="en-US" sz="1600" b="1" err="1">
                <a:solidFill>
                  <a:srgbClr val="1C385C"/>
                </a:solidFill>
                <a:latin typeface="Manrope"/>
              </a:rPr>
              <a:t>whl</a:t>
            </a:r>
            <a:r>
              <a:rPr lang="en-US" sz="1600" b="1">
                <a:solidFill>
                  <a:srgbClr val="1C385C"/>
                </a:solidFill>
                <a:latin typeface="Manrope"/>
              </a:rPr>
              <a:t> file </a:t>
            </a:r>
          </a:p>
          <a:p>
            <a:pPr marL="228600" lvl="0" indent="-228600" rtl="0">
              <a:buFont typeface=""/>
              <a:buAutoNum type="arabicPeriod"/>
            </a:pPr>
            <a:r>
              <a:rPr lang="en-US" sz="1600" b="1" baseline="0">
                <a:solidFill>
                  <a:srgbClr val="1C385C"/>
                </a:solidFill>
                <a:latin typeface="Manrope"/>
                <a:ea typeface="Arial"/>
                <a:cs typeface="Arial"/>
              </a:rPr>
              <a:t>Publish your package to a package index like </a:t>
            </a:r>
            <a:r>
              <a:rPr lang="en-US" sz="1600" b="1" baseline="0" err="1">
                <a:solidFill>
                  <a:srgbClr val="1C385C"/>
                </a:solidFill>
                <a:latin typeface="Manrope"/>
                <a:ea typeface="Arial"/>
                <a:cs typeface="Arial"/>
              </a:rPr>
              <a:t>PyPi</a:t>
            </a:r>
            <a:endParaRPr lang="en-US" sz="1600" b="1" baseline="0">
              <a:solidFill>
                <a:srgbClr val="1C385C"/>
              </a:solidFill>
              <a:latin typeface="Manrope"/>
              <a:ea typeface="Arial"/>
              <a:cs typeface="Arial"/>
            </a:endParaRPr>
          </a:p>
          <a:p>
            <a:pPr marL="228600" indent="-228600">
              <a:buAutoNum type="arabicPeriod"/>
            </a:pPr>
            <a:r>
              <a:rPr lang="en-US" sz="1600" b="1">
                <a:solidFill>
                  <a:srgbClr val="1C385C"/>
                </a:solidFill>
                <a:latin typeface="Manrope"/>
              </a:rPr>
              <a:t>Keep the package secret by creating a GitHub repository and setting it to private</a:t>
            </a:r>
          </a:p>
        </p:txBody>
      </p:sp>
      <p:pic>
        <p:nvPicPr>
          <p:cNvPr id="11" name="Graphic 10" descr="Brain in head with solid fill">
            <a:extLst>
              <a:ext uri="{FF2B5EF4-FFF2-40B4-BE49-F238E27FC236}">
                <a16:creationId xmlns:a16="http://schemas.microsoft.com/office/drawing/2014/main" id="{BB6258A6-CACD-0137-F2BD-C4C3B407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164" y="-6780"/>
            <a:ext cx="962832" cy="957990"/>
          </a:xfrm>
          <a:prstGeom prst="rect">
            <a:avLst/>
          </a:prstGeom>
        </p:spPr>
      </p:pic>
      <p:pic>
        <p:nvPicPr>
          <p:cNvPr id="12" name="Graphic 11" descr="Earth globe: Americas with solid fill">
            <a:extLst>
              <a:ext uri="{FF2B5EF4-FFF2-40B4-BE49-F238E27FC236}">
                <a16:creationId xmlns:a16="http://schemas.microsoft.com/office/drawing/2014/main" id="{2489A89C-E5CD-5075-3062-0AE847C89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1571" y="3680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18870-C466-08E3-E011-39D2F0987C91}"/>
              </a:ext>
            </a:extLst>
          </p:cNvPr>
          <p:cNvSpPr txBox="1"/>
          <p:nvPr/>
        </p:nvSpPr>
        <p:spPr>
          <a:xfrm>
            <a:off x="-968" y="89018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1C385C"/>
                </a:solidFill>
                <a:latin typeface="Manrope"/>
              </a:rPr>
              <a:t>Steps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E8E65D-C9EE-66B8-271C-6C9A8EB995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9" t="338" r="12981" b="-338"/>
          <a:stretch/>
        </p:blipFill>
        <p:spPr>
          <a:xfrm>
            <a:off x="3007521" y="1118784"/>
            <a:ext cx="1977144" cy="2629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icotine Free Cigarettes by Slidesgo">
  <a:themeElements>
    <a:clrScheme name="Simple Light">
      <a:dk1>
        <a:srgbClr val="1C385C"/>
      </a:dk1>
      <a:lt1>
        <a:srgbClr val="F7FBFF"/>
      </a:lt1>
      <a:dk2>
        <a:srgbClr val="E5EFFF"/>
      </a:dk2>
      <a:lt2>
        <a:srgbClr val="9DBEF9"/>
      </a:lt2>
      <a:accent1>
        <a:srgbClr val="6C90D8"/>
      </a:accent1>
      <a:accent2>
        <a:srgbClr val="FFC400"/>
      </a:accent2>
      <a:accent3>
        <a:srgbClr val="FFA300"/>
      </a:accent3>
      <a:accent4>
        <a:srgbClr val="F32914"/>
      </a:accent4>
      <a:accent5>
        <a:srgbClr val="852821"/>
      </a:accent5>
      <a:accent6>
        <a:srgbClr val="FFFFFF"/>
      </a:accent6>
      <a:hlink>
        <a:srgbClr val="1C38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280BD0B5326844AD5D32ACCD4EFBFE" ma:contentTypeVersion="4" ma:contentTypeDescription="Create a new document." ma:contentTypeScope="" ma:versionID="b35f2b3e5c8c8463d6cfbaed786177b4">
  <xsd:schema xmlns:xsd="http://www.w3.org/2001/XMLSchema" xmlns:xs="http://www.w3.org/2001/XMLSchema" xmlns:p="http://schemas.microsoft.com/office/2006/metadata/properties" xmlns:ns2="a5084f18-96f1-4d21-b107-c027e7cefc1e" targetNamespace="http://schemas.microsoft.com/office/2006/metadata/properties" ma:root="true" ma:fieldsID="eb650d405f649bb49cd0015a903f2496" ns2:_="">
    <xsd:import namespace="a5084f18-96f1-4d21-b107-c027e7cefc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084f18-96f1-4d21-b107-c027e7cefc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A79793-0054-4BDF-A65B-5ACC0489EAC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7958658-DFD1-419E-B119-4225552300D3}">
  <ds:schemaRefs>
    <ds:schemaRef ds:uri="a5084f18-96f1-4d21-b107-c027e7cefc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3AE51B6-5B76-426E-ADA6-356CE42622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Nicotine Free Cigarettes by Slidesgo</vt:lpstr>
      <vt:lpstr>Poetry Dependency Manager</vt:lpstr>
      <vt:lpstr>What is Poetry?</vt:lpstr>
      <vt:lpstr>Installation</vt:lpstr>
      <vt:lpstr>Virtual Environments</vt:lpstr>
      <vt:lpstr>Dependencies </vt:lpstr>
      <vt:lpstr>Getting Started and Basic Usage</vt:lpstr>
      <vt:lpstr>Running Files in Poetry</vt:lpstr>
      <vt:lpstr>Poetry Walk-Through</vt:lpstr>
      <vt:lpstr>Sharing Python Code Globally </vt:lpstr>
      <vt:lpstr>Why is this useful for Data Science?</vt:lpstr>
      <vt:lpstr>To recap...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Nicotine Free Cigarettes</dc:title>
  <cp:revision>18</cp:revision>
  <dcterms:modified xsi:type="dcterms:W3CDTF">2024-03-20T19:29:01Z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0x01010021280BD0B5326844AD5D32ACCD4EFBFE</vt:lpwstr>
  </property>
</Properties>
</file>